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 id="260" r:id="rId9"/>
    <p:sldId id="261" r:id="rId10"/>
    <p:sldId id="263" r:id="rId11"/>
    <p:sldId id="262" r:id="rId12"/>
    <p:sldId id="264" r:id="rId13"/>
    <p:sldId id="265" r:id="rId14"/>
    <p:sldId id="267" r:id="rId15"/>
    <p:sldId id="268" r:id="rId16"/>
    <p:sldId id="266" r:id="rId17"/>
    <p:sldId id="269" r:id="rId18"/>
    <p:sldId id="270" r:id="rId19"/>
    <p:sldId id="271" r:id="rId20"/>
    <p:sldId id="272"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65" d="100"/>
          <a:sy n="65" d="100"/>
        </p:scale>
        <p:origin x="89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047479-463B-4C91-A62F-0BD09587F4C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425AD27-87A1-4A7D-BF2A-A4F6B749777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F0988ED-6B28-4F6C-A584-8CDFE879FF69}"/>
              </a:ext>
            </a:extLst>
          </p:cNvPr>
          <p:cNvSpPr>
            <a:spLocks noGrp="1"/>
          </p:cNvSpPr>
          <p:nvPr>
            <p:ph type="dt" sz="half" idx="10"/>
          </p:nvPr>
        </p:nvSpPr>
        <p:spPr/>
        <p:txBody>
          <a:bodyPr/>
          <a:lstStyle/>
          <a:p>
            <a:fld id="{9AB4203F-D946-4871-B3C8-261C784E9BA1}" type="datetimeFigureOut">
              <a:rPr lang="en-US" smtClean="0"/>
              <a:t>10/12/2021</a:t>
            </a:fld>
            <a:endParaRPr lang="en-US"/>
          </a:p>
        </p:txBody>
      </p:sp>
      <p:sp>
        <p:nvSpPr>
          <p:cNvPr id="5" name="Footer Placeholder 4">
            <a:extLst>
              <a:ext uri="{FF2B5EF4-FFF2-40B4-BE49-F238E27FC236}">
                <a16:creationId xmlns:a16="http://schemas.microsoft.com/office/drawing/2014/main" id="{01508FF7-8A9E-4406-AE61-E7C4991788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88DABFF-8C4E-471E-88F4-F8A5AB96AF4E}"/>
              </a:ext>
            </a:extLst>
          </p:cNvPr>
          <p:cNvSpPr>
            <a:spLocks noGrp="1"/>
          </p:cNvSpPr>
          <p:nvPr>
            <p:ph type="sldNum" sz="quarter" idx="12"/>
          </p:nvPr>
        </p:nvSpPr>
        <p:spPr/>
        <p:txBody>
          <a:bodyPr/>
          <a:lstStyle/>
          <a:p>
            <a:fld id="{882B2622-FBA3-40DB-B8E9-B640D837261D}" type="slidenum">
              <a:rPr lang="en-US" smtClean="0"/>
              <a:t>‹#›</a:t>
            </a:fld>
            <a:endParaRPr lang="en-US"/>
          </a:p>
        </p:txBody>
      </p:sp>
    </p:spTree>
    <p:extLst>
      <p:ext uri="{BB962C8B-B14F-4D97-AF65-F5344CB8AC3E}">
        <p14:creationId xmlns:p14="http://schemas.microsoft.com/office/powerpoint/2010/main" val="12714129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B1B406-0BCF-4D87-B772-E3CFAAE3DE2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17F0969-11F3-4F0B-99CF-FCA91D9F5CA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95F929-BC0F-49A3-88E9-276BB0FBBC33}"/>
              </a:ext>
            </a:extLst>
          </p:cNvPr>
          <p:cNvSpPr>
            <a:spLocks noGrp="1"/>
          </p:cNvSpPr>
          <p:nvPr>
            <p:ph type="dt" sz="half" idx="10"/>
          </p:nvPr>
        </p:nvSpPr>
        <p:spPr/>
        <p:txBody>
          <a:bodyPr/>
          <a:lstStyle/>
          <a:p>
            <a:fld id="{9AB4203F-D946-4871-B3C8-261C784E9BA1}" type="datetimeFigureOut">
              <a:rPr lang="en-US" smtClean="0"/>
              <a:t>10/12/2021</a:t>
            </a:fld>
            <a:endParaRPr lang="en-US"/>
          </a:p>
        </p:txBody>
      </p:sp>
      <p:sp>
        <p:nvSpPr>
          <p:cNvPr id="5" name="Footer Placeholder 4">
            <a:extLst>
              <a:ext uri="{FF2B5EF4-FFF2-40B4-BE49-F238E27FC236}">
                <a16:creationId xmlns:a16="http://schemas.microsoft.com/office/drawing/2014/main" id="{C06BE857-F6A8-443E-A478-38F59076AEE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DD722D-3F79-4207-813F-F19EC1644011}"/>
              </a:ext>
            </a:extLst>
          </p:cNvPr>
          <p:cNvSpPr>
            <a:spLocks noGrp="1"/>
          </p:cNvSpPr>
          <p:nvPr>
            <p:ph type="sldNum" sz="quarter" idx="12"/>
          </p:nvPr>
        </p:nvSpPr>
        <p:spPr/>
        <p:txBody>
          <a:bodyPr/>
          <a:lstStyle/>
          <a:p>
            <a:fld id="{882B2622-FBA3-40DB-B8E9-B640D837261D}" type="slidenum">
              <a:rPr lang="en-US" smtClean="0"/>
              <a:t>‹#›</a:t>
            </a:fld>
            <a:endParaRPr lang="en-US"/>
          </a:p>
        </p:txBody>
      </p:sp>
    </p:spTree>
    <p:extLst>
      <p:ext uri="{BB962C8B-B14F-4D97-AF65-F5344CB8AC3E}">
        <p14:creationId xmlns:p14="http://schemas.microsoft.com/office/powerpoint/2010/main" val="30627024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6DF748A-8767-4ECA-A5F7-B41684CF416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FA22A02-6ED4-4ED1-9E68-69383555CB7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20E42E3-179A-4F9E-976E-BD0D3A44EACC}"/>
              </a:ext>
            </a:extLst>
          </p:cNvPr>
          <p:cNvSpPr>
            <a:spLocks noGrp="1"/>
          </p:cNvSpPr>
          <p:nvPr>
            <p:ph type="dt" sz="half" idx="10"/>
          </p:nvPr>
        </p:nvSpPr>
        <p:spPr/>
        <p:txBody>
          <a:bodyPr/>
          <a:lstStyle/>
          <a:p>
            <a:fld id="{9AB4203F-D946-4871-B3C8-261C784E9BA1}" type="datetimeFigureOut">
              <a:rPr lang="en-US" smtClean="0"/>
              <a:t>10/12/2021</a:t>
            </a:fld>
            <a:endParaRPr lang="en-US"/>
          </a:p>
        </p:txBody>
      </p:sp>
      <p:sp>
        <p:nvSpPr>
          <p:cNvPr id="5" name="Footer Placeholder 4">
            <a:extLst>
              <a:ext uri="{FF2B5EF4-FFF2-40B4-BE49-F238E27FC236}">
                <a16:creationId xmlns:a16="http://schemas.microsoft.com/office/drawing/2014/main" id="{62DED538-BBCA-4D00-8D28-540C8B5413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D755FB-4A5F-4E93-B1E9-859CC8B04FC0}"/>
              </a:ext>
            </a:extLst>
          </p:cNvPr>
          <p:cNvSpPr>
            <a:spLocks noGrp="1"/>
          </p:cNvSpPr>
          <p:nvPr>
            <p:ph type="sldNum" sz="quarter" idx="12"/>
          </p:nvPr>
        </p:nvSpPr>
        <p:spPr/>
        <p:txBody>
          <a:bodyPr/>
          <a:lstStyle/>
          <a:p>
            <a:fld id="{882B2622-FBA3-40DB-B8E9-B640D837261D}" type="slidenum">
              <a:rPr lang="en-US" smtClean="0"/>
              <a:t>‹#›</a:t>
            </a:fld>
            <a:endParaRPr lang="en-US"/>
          </a:p>
        </p:txBody>
      </p:sp>
    </p:spTree>
    <p:extLst>
      <p:ext uri="{BB962C8B-B14F-4D97-AF65-F5344CB8AC3E}">
        <p14:creationId xmlns:p14="http://schemas.microsoft.com/office/powerpoint/2010/main" val="5588234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C3A04B-DE0F-4E27-AD2E-EA16D37BB24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E5FE8EE-5853-4B6D-9DAE-105B45E171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0ED4A3-47C7-4693-BEA9-096C2C255D76}"/>
              </a:ext>
            </a:extLst>
          </p:cNvPr>
          <p:cNvSpPr>
            <a:spLocks noGrp="1"/>
          </p:cNvSpPr>
          <p:nvPr>
            <p:ph type="dt" sz="half" idx="10"/>
          </p:nvPr>
        </p:nvSpPr>
        <p:spPr/>
        <p:txBody>
          <a:bodyPr/>
          <a:lstStyle/>
          <a:p>
            <a:fld id="{9AB4203F-D946-4871-B3C8-261C784E9BA1}" type="datetimeFigureOut">
              <a:rPr lang="en-US" smtClean="0"/>
              <a:t>10/12/2021</a:t>
            </a:fld>
            <a:endParaRPr lang="en-US"/>
          </a:p>
        </p:txBody>
      </p:sp>
      <p:sp>
        <p:nvSpPr>
          <p:cNvPr id="5" name="Footer Placeholder 4">
            <a:extLst>
              <a:ext uri="{FF2B5EF4-FFF2-40B4-BE49-F238E27FC236}">
                <a16:creationId xmlns:a16="http://schemas.microsoft.com/office/drawing/2014/main" id="{21C0AF8E-B4C8-439F-B28B-A01A51A6574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DA40BB-633F-444B-B0A7-2D582FA5B009}"/>
              </a:ext>
            </a:extLst>
          </p:cNvPr>
          <p:cNvSpPr>
            <a:spLocks noGrp="1"/>
          </p:cNvSpPr>
          <p:nvPr>
            <p:ph type="sldNum" sz="quarter" idx="12"/>
          </p:nvPr>
        </p:nvSpPr>
        <p:spPr/>
        <p:txBody>
          <a:bodyPr/>
          <a:lstStyle/>
          <a:p>
            <a:fld id="{882B2622-FBA3-40DB-B8E9-B640D837261D}" type="slidenum">
              <a:rPr lang="en-US" smtClean="0"/>
              <a:t>‹#›</a:t>
            </a:fld>
            <a:endParaRPr lang="en-US"/>
          </a:p>
        </p:txBody>
      </p:sp>
    </p:spTree>
    <p:extLst>
      <p:ext uri="{BB962C8B-B14F-4D97-AF65-F5344CB8AC3E}">
        <p14:creationId xmlns:p14="http://schemas.microsoft.com/office/powerpoint/2010/main" val="10036216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B634FA-1898-488A-9A53-A864984C63B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BE19C44-0245-4163-B8D3-44444DF8857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B585E14-3729-4B84-976A-74283353D90B}"/>
              </a:ext>
            </a:extLst>
          </p:cNvPr>
          <p:cNvSpPr>
            <a:spLocks noGrp="1"/>
          </p:cNvSpPr>
          <p:nvPr>
            <p:ph type="dt" sz="half" idx="10"/>
          </p:nvPr>
        </p:nvSpPr>
        <p:spPr/>
        <p:txBody>
          <a:bodyPr/>
          <a:lstStyle/>
          <a:p>
            <a:fld id="{9AB4203F-D946-4871-B3C8-261C784E9BA1}" type="datetimeFigureOut">
              <a:rPr lang="en-US" smtClean="0"/>
              <a:t>10/12/2021</a:t>
            </a:fld>
            <a:endParaRPr lang="en-US"/>
          </a:p>
        </p:txBody>
      </p:sp>
      <p:sp>
        <p:nvSpPr>
          <p:cNvPr id="5" name="Footer Placeholder 4">
            <a:extLst>
              <a:ext uri="{FF2B5EF4-FFF2-40B4-BE49-F238E27FC236}">
                <a16:creationId xmlns:a16="http://schemas.microsoft.com/office/drawing/2014/main" id="{51788AC3-9885-4499-8108-1BC7FE66BB8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AAFD70F-E620-471D-AEBB-37B01BD4705A}"/>
              </a:ext>
            </a:extLst>
          </p:cNvPr>
          <p:cNvSpPr>
            <a:spLocks noGrp="1"/>
          </p:cNvSpPr>
          <p:nvPr>
            <p:ph type="sldNum" sz="quarter" idx="12"/>
          </p:nvPr>
        </p:nvSpPr>
        <p:spPr/>
        <p:txBody>
          <a:bodyPr/>
          <a:lstStyle/>
          <a:p>
            <a:fld id="{882B2622-FBA3-40DB-B8E9-B640D837261D}" type="slidenum">
              <a:rPr lang="en-US" smtClean="0"/>
              <a:t>‹#›</a:t>
            </a:fld>
            <a:endParaRPr lang="en-US"/>
          </a:p>
        </p:txBody>
      </p:sp>
    </p:spTree>
    <p:extLst>
      <p:ext uri="{BB962C8B-B14F-4D97-AF65-F5344CB8AC3E}">
        <p14:creationId xmlns:p14="http://schemas.microsoft.com/office/powerpoint/2010/main" val="26269079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759BF-D625-4AA7-B703-2A040165FA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9C21321-7B44-4EAE-B246-1ACAF5F5777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D2615EC-73A8-4DDE-B26F-F36C2E8D1D7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C9404D7-06E0-4C40-B4EC-404C6B4DC594}"/>
              </a:ext>
            </a:extLst>
          </p:cNvPr>
          <p:cNvSpPr>
            <a:spLocks noGrp="1"/>
          </p:cNvSpPr>
          <p:nvPr>
            <p:ph type="dt" sz="half" idx="10"/>
          </p:nvPr>
        </p:nvSpPr>
        <p:spPr/>
        <p:txBody>
          <a:bodyPr/>
          <a:lstStyle/>
          <a:p>
            <a:fld id="{9AB4203F-D946-4871-B3C8-261C784E9BA1}" type="datetimeFigureOut">
              <a:rPr lang="en-US" smtClean="0"/>
              <a:t>10/12/2021</a:t>
            </a:fld>
            <a:endParaRPr lang="en-US"/>
          </a:p>
        </p:txBody>
      </p:sp>
      <p:sp>
        <p:nvSpPr>
          <p:cNvPr id="6" name="Footer Placeholder 5">
            <a:extLst>
              <a:ext uri="{FF2B5EF4-FFF2-40B4-BE49-F238E27FC236}">
                <a16:creationId xmlns:a16="http://schemas.microsoft.com/office/drawing/2014/main" id="{20DA168A-9D03-4043-A98C-153013BEE0C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DE72B43-0278-4920-AF19-437C10895B21}"/>
              </a:ext>
            </a:extLst>
          </p:cNvPr>
          <p:cNvSpPr>
            <a:spLocks noGrp="1"/>
          </p:cNvSpPr>
          <p:nvPr>
            <p:ph type="sldNum" sz="quarter" idx="12"/>
          </p:nvPr>
        </p:nvSpPr>
        <p:spPr/>
        <p:txBody>
          <a:bodyPr/>
          <a:lstStyle/>
          <a:p>
            <a:fld id="{882B2622-FBA3-40DB-B8E9-B640D837261D}" type="slidenum">
              <a:rPr lang="en-US" smtClean="0"/>
              <a:t>‹#›</a:t>
            </a:fld>
            <a:endParaRPr lang="en-US"/>
          </a:p>
        </p:txBody>
      </p:sp>
    </p:spTree>
    <p:extLst>
      <p:ext uri="{BB962C8B-B14F-4D97-AF65-F5344CB8AC3E}">
        <p14:creationId xmlns:p14="http://schemas.microsoft.com/office/powerpoint/2010/main" val="5726081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197BA3-D309-4BFF-881C-585AE1654B2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58471BF-6B4F-4326-B2FA-8A68549B454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B18331E-4596-441E-9E72-1265C802897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308A817-B759-420F-8758-B25193BC5E7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20E4935-88BE-4CB3-93BD-E364EDF8AE4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F928090-C25C-408A-A94D-FE87BA42A5F3}"/>
              </a:ext>
            </a:extLst>
          </p:cNvPr>
          <p:cNvSpPr>
            <a:spLocks noGrp="1"/>
          </p:cNvSpPr>
          <p:nvPr>
            <p:ph type="dt" sz="half" idx="10"/>
          </p:nvPr>
        </p:nvSpPr>
        <p:spPr/>
        <p:txBody>
          <a:bodyPr/>
          <a:lstStyle/>
          <a:p>
            <a:fld id="{9AB4203F-D946-4871-B3C8-261C784E9BA1}" type="datetimeFigureOut">
              <a:rPr lang="en-US" smtClean="0"/>
              <a:t>10/12/2021</a:t>
            </a:fld>
            <a:endParaRPr lang="en-US"/>
          </a:p>
        </p:txBody>
      </p:sp>
      <p:sp>
        <p:nvSpPr>
          <p:cNvPr id="8" name="Footer Placeholder 7">
            <a:extLst>
              <a:ext uri="{FF2B5EF4-FFF2-40B4-BE49-F238E27FC236}">
                <a16:creationId xmlns:a16="http://schemas.microsoft.com/office/drawing/2014/main" id="{19B1183A-0805-4390-A61F-A3F595F1568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7173624-3C63-40DA-BBD9-87DB4DAB6A79}"/>
              </a:ext>
            </a:extLst>
          </p:cNvPr>
          <p:cNvSpPr>
            <a:spLocks noGrp="1"/>
          </p:cNvSpPr>
          <p:nvPr>
            <p:ph type="sldNum" sz="quarter" idx="12"/>
          </p:nvPr>
        </p:nvSpPr>
        <p:spPr/>
        <p:txBody>
          <a:bodyPr/>
          <a:lstStyle/>
          <a:p>
            <a:fld id="{882B2622-FBA3-40DB-B8E9-B640D837261D}" type="slidenum">
              <a:rPr lang="en-US" smtClean="0"/>
              <a:t>‹#›</a:t>
            </a:fld>
            <a:endParaRPr lang="en-US"/>
          </a:p>
        </p:txBody>
      </p:sp>
    </p:spTree>
    <p:extLst>
      <p:ext uri="{BB962C8B-B14F-4D97-AF65-F5344CB8AC3E}">
        <p14:creationId xmlns:p14="http://schemas.microsoft.com/office/powerpoint/2010/main" val="2718888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3B2142-0C77-4CA8-8BA3-28CDECC098F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1F04280-D389-49F8-BD9A-9F33551ADE19}"/>
              </a:ext>
            </a:extLst>
          </p:cNvPr>
          <p:cNvSpPr>
            <a:spLocks noGrp="1"/>
          </p:cNvSpPr>
          <p:nvPr>
            <p:ph type="dt" sz="half" idx="10"/>
          </p:nvPr>
        </p:nvSpPr>
        <p:spPr/>
        <p:txBody>
          <a:bodyPr/>
          <a:lstStyle/>
          <a:p>
            <a:fld id="{9AB4203F-D946-4871-B3C8-261C784E9BA1}" type="datetimeFigureOut">
              <a:rPr lang="en-US" smtClean="0"/>
              <a:t>10/12/2021</a:t>
            </a:fld>
            <a:endParaRPr lang="en-US"/>
          </a:p>
        </p:txBody>
      </p:sp>
      <p:sp>
        <p:nvSpPr>
          <p:cNvPr id="4" name="Footer Placeholder 3">
            <a:extLst>
              <a:ext uri="{FF2B5EF4-FFF2-40B4-BE49-F238E27FC236}">
                <a16:creationId xmlns:a16="http://schemas.microsoft.com/office/drawing/2014/main" id="{F201CD0A-46EB-4150-A9E8-64EC62B3388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452166E-75BE-480D-877E-99AAE70E8C01}"/>
              </a:ext>
            </a:extLst>
          </p:cNvPr>
          <p:cNvSpPr>
            <a:spLocks noGrp="1"/>
          </p:cNvSpPr>
          <p:nvPr>
            <p:ph type="sldNum" sz="quarter" idx="12"/>
          </p:nvPr>
        </p:nvSpPr>
        <p:spPr/>
        <p:txBody>
          <a:bodyPr/>
          <a:lstStyle/>
          <a:p>
            <a:fld id="{882B2622-FBA3-40DB-B8E9-B640D837261D}" type="slidenum">
              <a:rPr lang="en-US" smtClean="0"/>
              <a:t>‹#›</a:t>
            </a:fld>
            <a:endParaRPr lang="en-US"/>
          </a:p>
        </p:txBody>
      </p:sp>
    </p:spTree>
    <p:extLst>
      <p:ext uri="{BB962C8B-B14F-4D97-AF65-F5344CB8AC3E}">
        <p14:creationId xmlns:p14="http://schemas.microsoft.com/office/powerpoint/2010/main" val="11911682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D293C5C-B96D-4B67-8EC0-E67F23F2B7E3}"/>
              </a:ext>
            </a:extLst>
          </p:cNvPr>
          <p:cNvSpPr>
            <a:spLocks noGrp="1"/>
          </p:cNvSpPr>
          <p:nvPr>
            <p:ph type="dt" sz="half" idx="10"/>
          </p:nvPr>
        </p:nvSpPr>
        <p:spPr/>
        <p:txBody>
          <a:bodyPr/>
          <a:lstStyle/>
          <a:p>
            <a:fld id="{9AB4203F-D946-4871-B3C8-261C784E9BA1}" type="datetimeFigureOut">
              <a:rPr lang="en-US" smtClean="0"/>
              <a:t>10/12/2021</a:t>
            </a:fld>
            <a:endParaRPr lang="en-US"/>
          </a:p>
        </p:txBody>
      </p:sp>
      <p:sp>
        <p:nvSpPr>
          <p:cNvPr id="3" name="Footer Placeholder 2">
            <a:extLst>
              <a:ext uri="{FF2B5EF4-FFF2-40B4-BE49-F238E27FC236}">
                <a16:creationId xmlns:a16="http://schemas.microsoft.com/office/drawing/2014/main" id="{1B94150F-FBC7-4446-B48D-34A0F435299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4457F86-389E-491A-B337-36D70D62941F}"/>
              </a:ext>
            </a:extLst>
          </p:cNvPr>
          <p:cNvSpPr>
            <a:spLocks noGrp="1"/>
          </p:cNvSpPr>
          <p:nvPr>
            <p:ph type="sldNum" sz="quarter" idx="12"/>
          </p:nvPr>
        </p:nvSpPr>
        <p:spPr/>
        <p:txBody>
          <a:bodyPr/>
          <a:lstStyle/>
          <a:p>
            <a:fld id="{882B2622-FBA3-40DB-B8E9-B640D837261D}" type="slidenum">
              <a:rPr lang="en-US" smtClean="0"/>
              <a:t>‹#›</a:t>
            </a:fld>
            <a:endParaRPr lang="en-US"/>
          </a:p>
        </p:txBody>
      </p:sp>
    </p:spTree>
    <p:extLst>
      <p:ext uri="{BB962C8B-B14F-4D97-AF65-F5344CB8AC3E}">
        <p14:creationId xmlns:p14="http://schemas.microsoft.com/office/powerpoint/2010/main" val="34149038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EDF87B-18C3-42F9-B4F1-A5FBF2FB292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5E67165-DE86-4065-9B84-5B48969B03A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5490936-9E49-4B6E-A67E-C351652509F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A87E95E-15C2-4ACD-B0E4-AE9DECFD08D2}"/>
              </a:ext>
            </a:extLst>
          </p:cNvPr>
          <p:cNvSpPr>
            <a:spLocks noGrp="1"/>
          </p:cNvSpPr>
          <p:nvPr>
            <p:ph type="dt" sz="half" idx="10"/>
          </p:nvPr>
        </p:nvSpPr>
        <p:spPr/>
        <p:txBody>
          <a:bodyPr/>
          <a:lstStyle/>
          <a:p>
            <a:fld id="{9AB4203F-D946-4871-B3C8-261C784E9BA1}" type="datetimeFigureOut">
              <a:rPr lang="en-US" smtClean="0"/>
              <a:t>10/12/2021</a:t>
            </a:fld>
            <a:endParaRPr lang="en-US"/>
          </a:p>
        </p:txBody>
      </p:sp>
      <p:sp>
        <p:nvSpPr>
          <p:cNvPr id="6" name="Footer Placeholder 5">
            <a:extLst>
              <a:ext uri="{FF2B5EF4-FFF2-40B4-BE49-F238E27FC236}">
                <a16:creationId xmlns:a16="http://schemas.microsoft.com/office/drawing/2014/main" id="{AF266DDE-D607-4EAA-9796-22C55D5D584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4B8A135-149B-4F6E-8296-F6B173D573A8}"/>
              </a:ext>
            </a:extLst>
          </p:cNvPr>
          <p:cNvSpPr>
            <a:spLocks noGrp="1"/>
          </p:cNvSpPr>
          <p:nvPr>
            <p:ph type="sldNum" sz="quarter" idx="12"/>
          </p:nvPr>
        </p:nvSpPr>
        <p:spPr/>
        <p:txBody>
          <a:bodyPr/>
          <a:lstStyle/>
          <a:p>
            <a:fld id="{882B2622-FBA3-40DB-B8E9-B640D837261D}" type="slidenum">
              <a:rPr lang="en-US" smtClean="0"/>
              <a:t>‹#›</a:t>
            </a:fld>
            <a:endParaRPr lang="en-US"/>
          </a:p>
        </p:txBody>
      </p:sp>
    </p:spTree>
    <p:extLst>
      <p:ext uri="{BB962C8B-B14F-4D97-AF65-F5344CB8AC3E}">
        <p14:creationId xmlns:p14="http://schemas.microsoft.com/office/powerpoint/2010/main" val="29456363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2AE0CC-02B7-456D-A421-9598927A4E4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34D0191-2FB1-4200-9695-DEE7FE6CE33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71AE6D9-CC89-447E-8056-0450AF8FFC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09AD96C-4EA4-4C6D-959E-90E1DFD395B2}"/>
              </a:ext>
            </a:extLst>
          </p:cNvPr>
          <p:cNvSpPr>
            <a:spLocks noGrp="1"/>
          </p:cNvSpPr>
          <p:nvPr>
            <p:ph type="dt" sz="half" idx="10"/>
          </p:nvPr>
        </p:nvSpPr>
        <p:spPr/>
        <p:txBody>
          <a:bodyPr/>
          <a:lstStyle/>
          <a:p>
            <a:fld id="{9AB4203F-D946-4871-B3C8-261C784E9BA1}" type="datetimeFigureOut">
              <a:rPr lang="en-US" smtClean="0"/>
              <a:t>10/12/2021</a:t>
            </a:fld>
            <a:endParaRPr lang="en-US"/>
          </a:p>
        </p:txBody>
      </p:sp>
      <p:sp>
        <p:nvSpPr>
          <p:cNvPr id="6" name="Footer Placeholder 5">
            <a:extLst>
              <a:ext uri="{FF2B5EF4-FFF2-40B4-BE49-F238E27FC236}">
                <a16:creationId xmlns:a16="http://schemas.microsoft.com/office/drawing/2014/main" id="{B69EE514-0A97-4805-B231-FC8CCEB551D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B016BE7-A459-4D81-9F66-CC635A6D1E68}"/>
              </a:ext>
            </a:extLst>
          </p:cNvPr>
          <p:cNvSpPr>
            <a:spLocks noGrp="1"/>
          </p:cNvSpPr>
          <p:nvPr>
            <p:ph type="sldNum" sz="quarter" idx="12"/>
          </p:nvPr>
        </p:nvSpPr>
        <p:spPr/>
        <p:txBody>
          <a:bodyPr/>
          <a:lstStyle/>
          <a:p>
            <a:fld id="{882B2622-FBA3-40DB-B8E9-B640D837261D}" type="slidenum">
              <a:rPr lang="en-US" smtClean="0"/>
              <a:t>‹#›</a:t>
            </a:fld>
            <a:endParaRPr lang="en-US"/>
          </a:p>
        </p:txBody>
      </p:sp>
    </p:spTree>
    <p:extLst>
      <p:ext uri="{BB962C8B-B14F-4D97-AF65-F5344CB8AC3E}">
        <p14:creationId xmlns:p14="http://schemas.microsoft.com/office/powerpoint/2010/main" val="42456372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7CF6B0A-5EF1-48B9-900F-B501F78B9C1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3D53945-DE5D-4480-B644-450BE62FB6D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7B9DDD-D67C-4230-A6D8-64A6B74B95D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B4203F-D946-4871-B3C8-261C784E9BA1}" type="datetimeFigureOut">
              <a:rPr lang="en-US" smtClean="0"/>
              <a:t>10/12/2021</a:t>
            </a:fld>
            <a:endParaRPr lang="en-US"/>
          </a:p>
        </p:txBody>
      </p:sp>
      <p:sp>
        <p:nvSpPr>
          <p:cNvPr id="5" name="Footer Placeholder 4">
            <a:extLst>
              <a:ext uri="{FF2B5EF4-FFF2-40B4-BE49-F238E27FC236}">
                <a16:creationId xmlns:a16="http://schemas.microsoft.com/office/drawing/2014/main" id="{17B1DD0F-D69F-4A89-B124-B07B09BA334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7934AE3-69A3-4344-89E0-4F8B9858A2C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2B2622-FBA3-40DB-B8E9-B640D837261D}" type="slidenum">
              <a:rPr lang="en-US" smtClean="0"/>
              <a:t>‹#›</a:t>
            </a:fld>
            <a:endParaRPr lang="en-US"/>
          </a:p>
        </p:txBody>
      </p:sp>
    </p:spTree>
    <p:extLst>
      <p:ext uri="{BB962C8B-B14F-4D97-AF65-F5344CB8AC3E}">
        <p14:creationId xmlns:p14="http://schemas.microsoft.com/office/powerpoint/2010/main" val="4390330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tmp"/><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tmp"/><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tmp"/><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tmp"/><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tmp"/><Relationship Id="rId2" Type="http://schemas.openxmlformats.org/officeDocument/2006/relationships/image" Target="../media/image1.tmp"/><Relationship Id="rId1" Type="http://schemas.openxmlformats.org/officeDocument/2006/relationships/slideLayout" Target="../slideLayouts/slideLayout2.xml"/><Relationship Id="rId4" Type="http://schemas.openxmlformats.org/officeDocument/2006/relationships/image" Target="../media/image3.tm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EA40F-6884-4341-B4AD-42B645DE926B}"/>
              </a:ext>
            </a:extLst>
          </p:cNvPr>
          <p:cNvSpPr>
            <a:spLocks noGrp="1"/>
          </p:cNvSpPr>
          <p:nvPr>
            <p:ph type="ctrTitle"/>
          </p:nvPr>
        </p:nvSpPr>
        <p:spPr/>
        <p:txBody>
          <a:bodyPr/>
          <a:lstStyle/>
          <a:p>
            <a:r>
              <a:rPr lang="en-US" dirty="0"/>
              <a:t>Date Table in Power BI</a:t>
            </a:r>
          </a:p>
        </p:txBody>
      </p:sp>
      <p:sp>
        <p:nvSpPr>
          <p:cNvPr id="3" name="Subtitle 2">
            <a:extLst>
              <a:ext uri="{FF2B5EF4-FFF2-40B4-BE49-F238E27FC236}">
                <a16:creationId xmlns:a16="http://schemas.microsoft.com/office/drawing/2014/main" id="{9E41625F-AB15-4B47-B802-D3640BE1531F}"/>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0623399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869152-297E-4520-9A91-7112F11C4CF0}"/>
              </a:ext>
            </a:extLst>
          </p:cNvPr>
          <p:cNvSpPr>
            <a:spLocks noGrp="1"/>
          </p:cNvSpPr>
          <p:nvPr>
            <p:ph type="title"/>
          </p:nvPr>
        </p:nvSpPr>
        <p:spPr/>
        <p:txBody>
          <a:bodyPr/>
          <a:lstStyle/>
          <a:p>
            <a:r>
              <a:rPr lang="en-US" dirty="0"/>
              <a:t>CALENDARAUTO Function</a:t>
            </a:r>
          </a:p>
        </p:txBody>
      </p:sp>
      <p:sp>
        <p:nvSpPr>
          <p:cNvPr id="3" name="Content Placeholder 2">
            <a:extLst>
              <a:ext uri="{FF2B5EF4-FFF2-40B4-BE49-F238E27FC236}">
                <a16:creationId xmlns:a16="http://schemas.microsoft.com/office/drawing/2014/main" id="{2F065B94-4199-43ED-828E-996AF5EDD251}"/>
              </a:ext>
            </a:extLst>
          </p:cNvPr>
          <p:cNvSpPr>
            <a:spLocks noGrp="1"/>
          </p:cNvSpPr>
          <p:nvPr>
            <p:ph idx="1"/>
          </p:nvPr>
        </p:nvSpPr>
        <p:spPr>
          <a:xfrm>
            <a:off x="838200" y="1489586"/>
            <a:ext cx="10515600" cy="4896465"/>
          </a:xfrm>
        </p:spPr>
        <p:txBody>
          <a:bodyPr>
            <a:normAutofit/>
          </a:bodyPr>
          <a:lstStyle/>
          <a:p>
            <a:r>
              <a:rPr lang="en-US" dirty="0"/>
              <a:t>Returns a table with a single column named "Date" that contains a contiguous set of dates. The range of dates is calculated automatically based on data in the model.</a:t>
            </a:r>
          </a:p>
          <a:p>
            <a:r>
              <a:rPr lang="en-US" dirty="0"/>
              <a:t>Syntax: </a:t>
            </a:r>
          </a:p>
          <a:p>
            <a:pPr marL="1254125" indent="-1254125">
              <a:buNone/>
            </a:pPr>
            <a:r>
              <a:rPr lang="en-US" dirty="0"/>
              <a:t>	</a:t>
            </a:r>
            <a:r>
              <a:rPr lang="en-US" b="1" dirty="0" err="1"/>
              <a:t>fiscal_year_end_month</a:t>
            </a:r>
            <a:r>
              <a:rPr lang="en-US" b="1" dirty="0"/>
              <a:t>:</a:t>
            </a:r>
            <a:r>
              <a:rPr lang="en-US" dirty="0"/>
              <a:t> </a:t>
            </a:r>
            <a:r>
              <a:rPr lang="en-US" i="1" dirty="0"/>
              <a:t>Any DAX expression that returns an integer from 1 to 12. If omitted, defaults to the value specified in the calendar table template for the current user, if present; otherwise, defaults to 12.</a:t>
            </a:r>
          </a:p>
          <a:p>
            <a:r>
              <a:rPr lang="en-US" dirty="0"/>
              <a:t>Returns a table with a single column named "Date" that contains a contiguous set of dates. The range of dates is calculated automatically based on data in the model.</a:t>
            </a:r>
          </a:p>
          <a:p>
            <a:endParaRPr lang="en-US" dirty="0"/>
          </a:p>
        </p:txBody>
      </p:sp>
      <p:pic>
        <p:nvPicPr>
          <p:cNvPr id="5" name="Picture 4">
            <a:extLst>
              <a:ext uri="{FF2B5EF4-FFF2-40B4-BE49-F238E27FC236}">
                <a16:creationId xmlns:a16="http://schemas.microsoft.com/office/drawing/2014/main" id="{08BEDD41-4E8F-447D-8F2E-73C5E129F82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26361" y="2815149"/>
            <a:ext cx="4701484" cy="460619"/>
          </a:xfrm>
          <a:prstGeom prst="rect">
            <a:avLst/>
          </a:prstGeom>
        </p:spPr>
      </p:pic>
    </p:spTree>
    <p:extLst>
      <p:ext uri="{BB962C8B-B14F-4D97-AF65-F5344CB8AC3E}">
        <p14:creationId xmlns:p14="http://schemas.microsoft.com/office/powerpoint/2010/main" val="7987437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B4D4B3-7DB2-4335-BDDB-1970BEB589B1}"/>
              </a:ext>
            </a:extLst>
          </p:cNvPr>
          <p:cNvSpPr>
            <a:spLocks noGrp="1"/>
          </p:cNvSpPr>
          <p:nvPr>
            <p:ph type="title"/>
          </p:nvPr>
        </p:nvSpPr>
        <p:spPr/>
        <p:txBody>
          <a:bodyPr/>
          <a:lstStyle/>
          <a:p>
            <a:r>
              <a:rPr lang="en-US" dirty="0"/>
              <a:t>Set and use date tables in Power BI Desktop</a:t>
            </a:r>
          </a:p>
        </p:txBody>
      </p:sp>
      <p:sp>
        <p:nvSpPr>
          <p:cNvPr id="3" name="Content Placeholder 2">
            <a:extLst>
              <a:ext uri="{FF2B5EF4-FFF2-40B4-BE49-F238E27FC236}">
                <a16:creationId xmlns:a16="http://schemas.microsoft.com/office/drawing/2014/main" id="{CAF3AAD4-66C6-47C9-8DB3-E5F38EE44920}"/>
              </a:ext>
            </a:extLst>
          </p:cNvPr>
          <p:cNvSpPr>
            <a:spLocks noGrp="1"/>
          </p:cNvSpPr>
          <p:nvPr>
            <p:ph idx="1"/>
          </p:nvPr>
        </p:nvSpPr>
        <p:spPr>
          <a:xfrm>
            <a:off x="838200" y="1460090"/>
            <a:ext cx="5257800" cy="4716873"/>
          </a:xfrm>
        </p:spPr>
        <p:txBody>
          <a:bodyPr/>
          <a:lstStyle/>
          <a:p>
            <a:r>
              <a:rPr lang="en-US" dirty="0"/>
              <a:t>To set a date table select the table you want to use as a date table in the Fields pane, then right-click the table and select </a:t>
            </a:r>
            <a:r>
              <a:rPr lang="en-US" b="1" dirty="0"/>
              <a:t>Mark as date table </a:t>
            </a:r>
            <a:r>
              <a:rPr lang="en-US" dirty="0"/>
              <a:t>&gt; </a:t>
            </a:r>
            <a:r>
              <a:rPr lang="en-US" b="1" dirty="0"/>
              <a:t>Mark as date table</a:t>
            </a:r>
            <a:r>
              <a:rPr lang="en-US" dirty="0"/>
              <a:t> in the menu</a:t>
            </a:r>
          </a:p>
        </p:txBody>
      </p:sp>
      <p:pic>
        <p:nvPicPr>
          <p:cNvPr id="5" name="Picture 4">
            <a:extLst>
              <a:ext uri="{FF2B5EF4-FFF2-40B4-BE49-F238E27FC236}">
                <a16:creationId xmlns:a16="http://schemas.microsoft.com/office/drawing/2014/main" id="{0EA783D8-D15C-44FB-8550-4AB35D7812BD}"/>
              </a:ext>
            </a:extLst>
          </p:cNvPr>
          <p:cNvPicPr>
            <a:picLocks noChangeAspect="1"/>
          </p:cNvPicPr>
          <p:nvPr/>
        </p:nvPicPr>
        <p:blipFill>
          <a:blip r:embed="rId2"/>
          <a:stretch>
            <a:fillRect/>
          </a:stretch>
        </p:blipFill>
        <p:spPr>
          <a:xfrm>
            <a:off x="5889523" y="1460089"/>
            <a:ext cx="5697432" cy="4822723"/>
          </a:xfrm>
          <a:prstGeom prst="rect">
            <a:avLst/>
          </a:prstGeom>
        </p:spPr>
      </p:pic>
    </p:spTree>
    <p:extLst>
      <p:ext uri="{BB962C8B-B14F-4D97-AF65-F5344CB8AC3E}">
        <p14:creationId xmlns:p14="http://schemas.microsoft.com/office/powerpoint/2010/main" val="39890062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B4D4B3-7DB2-4335-BDDB-1970BEB589B1}"/>
              </a:ext>
            </a:extLst>
          </p:cNvPr>
          <p:cNvSpPr>
            <a:spLocks noGrp="1"/>
          </p:cNvSpPr>
          <p:nvPr>
            <p:ph type="title"/>
          </p:nvPr>
        </p:nvSpPr>
        <p:spPr/>
        <p:txBody>
          <a:bodyPr/>
          <a:lstStyle/>
          <a:p>
            <a:r>
              <a:rPr lang="en-US" dirty="0"/>
              <a:t>Set and use date tables in Power BI Desktop</a:t>
            </a:r>
          </a:p>
        </p:txBody>
      </p:sp>
      <p:sp>
        <p:nvSpPr>
          <p:cNvPr id="3" name="Content Placeholder 2">
            <a:extLst>
              <a:ext uri="{FF2B5EF4-FFF2-40B4-BE49-F238E27FC236}">
                <a16:creationId xmlns:a16="http://schemas.microsoft.com/office/drawing/2014/main" id="{CAF3AAD4-66C6-47C9-8DB3-E5F38EE44920}"/>
              </a:ext>
            </a:extLst>
          </p:cNvPr>
          <p:cNvSpPr>
            <a:spLocks noGrp="1"/>
          </p:cNvSpPr>
          <p:nvPr>
            <p:ph idx="1"/>
          </p:nvPr>
        </p:nvSpPr>
        <p:spPr/>
        <p:txBody>
          <a:bodyPr/>
          <a:lstStyle/>
          <a:p>
            <a:r>
              <a:rPr lang="en-US" dirty="0"/>
              <a:t>You can also select the table and then select Mark as Date Table from the Table tools ribbon:</a:t>
            </a:r>
          </a:p>
        </p:txBody>
      </p:sp>
      <p:pic>
        <p:nvPicPr>
          <p:cNvPr id="7" name="Picture 6">
            <a:extLst>
              <a:ext uri="{FF2B5EF4-FFF2-40B4-BE49-F238E27FC236}">
                <a16:creationId xmlns:a16="http://schemas.microsoft.com/office/drawing/2014/main" id="{F4B5E93C-4CDF-432E-9CC4-3B8AFCBD265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81128" y="2793948"/>
            <a:ext cx="7821430" cy="2058271"/>
          </a:xfrm>
          <a:prstGeom prst="rect">
            <a:avLst/>
          </a:prstGeom>
        </p:spPr>
      </p:pic>
    </p:spTree>
    <p:extLst>
      <p:ext uri="{BB962C8B-B14F-4D97-AF65-F5344CB8AC3E}">
        <p14:creationId xmlns:p14="http://schemas.microsoft.com/office/powerpoint/2010/main" val="35053604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B4D4B3-7DB2-4335-BDDB-1970BEB589B1}"/>
              </a:ext>
            </a:extLst>
          </p:cNvPr>
          <p:cNvSpPr>
            <a:spLocks noGrp="1"/>
          </p:cNvSpPr>
          <p:nvPr>
            <p:ph type="title"/>
          </p:nvPr>
        </p:nvSpPr>
        <p:spPr/>
        <p:txBody>
          <a:bodyPr/>
          <a:lstStyle/>
          <a:p>
            <a:r>
              <a:rPr lang="en-US" dirty="0"/>
              <a:t>Set and use date tables in Power BI Desktop</a:t>
            </a:r>
          </a:p>
        </p:txBody>
      </p:sp>
      <p:sp>
        <p:nvSpPr>
          <p:cNvPr id="3" name="Content Placeholder 2">
            <a:extLst>
              <a:ext uri="{FF2B5EF4-FFF2-40B4-BE49-F238E27FC236}">
                <a16:creationId xmlns:a16="http://schemas.microsoft.com/office/drawing/2014/main" id="{CAF3AAD4-66C6-47C9-8DB3-E5F38EE44920}"/>
              </a:ext>
            </a:extLst>
          </p:cNvPr>
          <p:cNvSpPr>
            <a:spLocks noGrp="1"/>
          </p:cNvSpPr>
          <p:nvPr>
            <p:ph idx="1"/>
          </p:nvPr>
        </p:nvSpPr>
        <p:spPr>
          <a:xfrm>
            <a:off x="838200" y="1386348"/>
            <a:ext cx="10515600" cy="5220929"/>
          </a:xfrm>
        </p:spPr>
        <p:txBody>
          <a:bodyPr>
            <a:normAutofit lnSpcReduction="10000"/>
          </a:bodyPr>
          <a:lstStyle/>
          <a:p>
            <a:r>
              <a:rPr lang="en-US" dirty="0"/>
              <a:t>When you specify your own date table, Power BI Desktop performs the following validations of that column and its data, to ensure that the data:</a:t>
            </a:r>
          </a:p>
          <a:p>
            <a:pPr lvl="1">
              <a:buFont typeface="Wingdings" panose="05000000000000000000" pitchFamily="2" charset="2"/>
              <a:buChar char="ü"/>
            </a:pPr>
            <a:r>
              <a:rPr lang="en-US" dirty="0"/>
              <a:t>contains unique values</a:t>
            </a:r>
          </a:p>
          <a:p>
            <a:pPr lvl="1">
              <a:buFont typeface="Wingdings" panose="05000000000000000000" pitchFamily="2" charset="2"/>
              <a:buChar char="ü"/>
            </a:pPr>
            <a:r>
              <a:rPr lang="en-US" dirty="0"/>
              <a:t>contains no null values</a:t>
            </a:r>
          </a:p>
          <a:p>
            <a:pPr lvl="1">
              <a:buFont typeface="Wingdings" panose="05000000000000000000" pitchFamily="2" charset="2"/>
              <a:buChar char="ü"/>
            </a:pPr>
            <a:r>
              <a:rPr lang="en-US" dirty="0"/>
              <a:t>contains contiguous date values (from beginning to end)</a:t>
            </a:r>
          </a:p>
          <a:p>
            <a:pPr lvl="1">
              <a:buFont typeface="Wingdings" panose="05000000000000000000" pitchFamily="2" charset="2"/>
              <a:buChar char="ü"/>
            </a:pPr>
            <a:r>
              <a:rPr lang="en-US" dirty="0"/>
              <a:t>if it is a Date/Time data type, it has the same timestamp across each value</a:t>
            </a:r>
          </a:p>
          <a:p>
            <a:r>
              <a:rPr lang="en-US" dirty="0"/>
              <a:t>There are two likely scenarios for creating your own date table, either of which is a reasonable approach:</a:t>
            </a:r>
          </a:p>
          <a:p>
            <a:pPr lvl="1"/>
            <a:r>
              <a:rPr lang="en-US" dirty="0"/>
              <a:t>When you use a canonical, or basic date table and hierarchy. This is a table in your data that meets the previously described validation criteria for a date table</a:t>
            </a:r>
          </a:p>
          <a:p>
            <a:pPr lvl="1"/>
            <a:r>
              <a:rPr lang="en-US" dirty="0"/>
              <a:t>When you use a table from Analysis Services, for example, with a dim date field that you want to use as your date table.</a:t>
            </a:r>
          </a:p>
          <a:p>
            <a:endParaRPr lang="en-US" dirty="0"/>
          </a:p>
        </p:txBody>
      </p:sp>
    </p:spTree>
    <p:extLst>
      <p:ext uri="{BB962C8B-B14F-4D97-AF65-F5344CB8AC3E}">
        <p14:creationId xmlns:p14="http://schemas.microsoft.com/office/powerpoint/2010/main" val="16730480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477B9B-AB70-4A7F-A455-66E0A51EB0B2}"/>
              </a:ext>
            </a:extLst>
          </p:cNvPr>
          <p:cNvSpPr>
            <a:spLocks noGrp="1"/>
          </p:cNvSpPr>
          <p:nvPr>
            <p:ph type="title"/>
          </p:nvPr>
        </p:nvSpPr>
        <p:spPr/>
        <p:txBody>
          <a:bodyPr/>
          <a:lstStyle/>
          <a:p>
            <a:r>
              <a:rPr lang="en-US" dirty="0"/>
              <a:t>Set and use date tables in Power BI Desktop</a:t>
            </a:r>
          </a:p>
        </p:txBody>
      </p:sp>
      <p:sp>
        <p:nvSpPr>
          <p:cNvPr id="3" name="Content Placeholder 2">
            <a:extLst>
              <a:ext uri="{FF2B5EF4-FFF2-40B4-BE49-F238E27FC236}">
                <a16:creationId xmlns:a16="http://schemas.microsoft.com/office/drawing/2014/main" id="{EEA36BB9-F833-4B4F-939C-7DEA8192AD95}"/>
              </a:ext>
            </a:extLst>
          </p:cNvPr>
          <p:cNvSpPr>
            <a:spLocks noGrp="1"/>
          </p:cNvSpPr>
          <p:nvPr>
            <p:ph idx="1"/>
          </p:nvPr>
        </p:nvSpPr>
        <p:spPr>
          <a:xfrm>
            <a:off x="838200" y="1371600"/>
            <a:ext cx="10515600" cy="4805363"/>
          </a:xfrm>
        </p:spPr>
        <p:txBody>
          <a:bodyPr/>
          <a:lstStyle/>
          <a:p>
            <a:r>
              <a:rPr lang="en-US" dirty="0"/>
              <a:t>Once you specify a date table, you can select which column in that table is the date column. You can specify which column to use by selecting the table in the Fields pane, then right-click the table and select </a:t>
            </a:r>
            <a:r>
              <a:rPr lang="en-US" b="1" dirty="0"/>
              <a:t>Mark as date table &gt; Date table settings</a:t>
            </a:r>
            <a:r>
              <a:rPr lang="en-US" dirty="0"/>
              <a:t>. </a:t>
            </a:r>
          </a:p>
        </p:txBody>
      </p:sp>
      <p:pic>
        <p:nvPicPr>
          <p:cNvPr id="5" name="Picture 4">
            <a:extLst>
              <a:ext uri="{FF2B5EF4-FFF2-40B4-BE49-F238E27FC236}">
                <a16:creationId xmlns:a16="http://schemas.microsoft.com/office/drawing/2014/main" id="{AB425580-6C57-4BDF-8185-FFA8FF705ED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75279" y="3068277"/>
            <a:ext cx="6096076" cy="367030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2418844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81F5EF-D49D-45DC-956C-035A5D2FFC23}"/>
              </a:ext>
            </a:extLst>
          </p:cNvPr>
          <p:cNvSpPr>
            <a:spLocks noGrp="1"/>
          </p:cNvSpPr>
          <p:nvPr>
            <p:ph type="title"/>
          </p:nvPr>
        </p:nvSpPr>
        <p:spPr/>
        <p:txBody>
          <a:bodyPr/>
          <a:lstStyle/>
          <a:p>
            <a:r>
              <a:rPr lang="en-US" dirty="0"/>
              <a:t>Set and use date tables in Power BI Desktop</a:t>
            </a:r>
          </a:p>
        </p:txBody>
      </p:sp>
      <p:sp>
        <p:nvSpPr>
          <p:cNvPr id="3" name="Content Placeholder 2">
            <a:extLst>
              <a:ext uri="{FF2B5EF4-FFF2-40B4-BE49-F238E27FC236}">
                <a16:creationId xmlns:a16="http://schemas.microsoft.com/office/drawing/2014/main" id="{C3AD7C5A-46F9-4895-A0A8-1E687C21E482}"/>
              </a:ext>
            </a:extLst>
          </p:cNvPr>
          <p:cNvSpPr>
            <a:spLocks noGrp="1"/>
          </p:cNvSpPr>
          <p:nvPr>
            <p:ph idx="1"/>
          </p:nvPr>
        </p:nvSpPr>
        <p:spPr/>
        <p:txBody>
          <a:bodyPr/>
          <a:lstStyle/>
          <a:p>
            <a:r>
              <a:rPr lang="en-US" dirty="0"/>
              <a:t>It's important to note that when you specify your own date table, Power BI Desktop does not auto-create the hierarchies that it would otherwise build into your model on your behalf. </a:t>
            </a:r>
          </a:p>
          <a:p>
            <a:r>
              <a:rPr lang="en-US" dirty="0"/>
              <a:t>If you later deselect your date table (and no longer have a manually set date table), Power BI Desktop recreates the automatically created built-in date tables for you, for the date columns in the table.</a:t>
            </a:r>
          </a:p>
          <a:p>
            <a:r>
              <a:rPr lang="en-US" dirty="0"/>
              <a:t>When you mark a table as a date table, the built-in (automatically created) date table that Power BI Desktop created is removed, and any visuals or DAX expressions you previously created based on those built-in tables will no longer work properly.</a:t>
            </a:r>
          </a:p>
        </p:txBody>
      </p:sp>
    </p:spTree>
    <p:extLst>
      <p:ext uri="{BB962C8B-B14F-4D97-AF65-F5344CB8AC3E}">
        <p14:creationId xmlns:p14="http://schemas.microsoft.com/office/powerpoint/2010/main" val="5966168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698F8F-1753-450E-A7CE-36782AC3CC7B}"/>
              </a:ext>
            </a:extLst>
          </p:cNvPr>
          <p:cNvSpPr>
            <a:spLocks noGrp="1"/>
          </p:cNvSpPr>
          <p:nvPr>
            <p:ph type="title"/>
          </p:nvPr>
        </p:nvSpPr>
        <p:spPr/>
        <p:txBody>
          <a:bodyPr/>
          <a:lstStyle/>
          <a:p>
            <a:r>
              <a:rPr lang="en-US" dirty="0"/>
              <a:t>Set and use date tables in Power BI Desktop</a:t>
            </a:r>
          </a:p>
        </p:txBody>
      </p:sp>
      <p:sp>
        <p:nvSpPr>
          <p:cNvPr id="3" name="Content Placeholder 2">
            <a:extLst>
              <a:ext uri="{FF2B5EF4-FFF2-40B4-BE49-F238E27FC236}">
                <a16:creationId xmlns:a16="http://schemas.microsoft.com/office/drawing/2014/main" id="{FDC8D9CF-C17D-4FDE-BDC8-133BD67A8FBD}"/>
              </a:ext>
            </a:extLst>
          </p:cNvPr>
          <p:cNvSpPr>
            <a:spLocks noGrp="1"/>
          </p:cNvSpPr>
          <p:nvPr>
            <p:ph idx="1"/>
          </p:nvPr>
        </p:nvSpPr>
        <p:spPr/>
        <p:txBody>
          <a:bodyPr/>
          <a:lstStyle/>
          <a:p>
            <a:r>
              <a:rPr lang="en-US" dirty="0"/>
              <a:t>When you specify your own date table, you need to make sure the data type is properly set. You want to set the Data type to Date/Time or Date. Take the following steps to do so:</a:t>
            </a:r>
          </a:p>
          <a:p>
            <a:pPr marL="971550" lvl="1" indent="-514350">
              <a:buFont typeface="+mj-lt"/>
              <a:buAutoNum type="arabicPeriod"/>
            </a:pPr>
            <a:r>
              <a:rPr lang="en-US" dirty="0"/>
              <a:t>Select your date table from the Fields pane, expand it if necessary, and then select the column to be used as the date.</a:t>
            </a:r>
          </a:p>
        </p:txBody>
      </p:sp>
      <p:pic>
        <p:nvPicPr>
          <p:cNvPr id="5" name="Picture 4">
            <a:extLst>
              <a:ext uri="{FF2B5EF4-FFF2-40B4-BE49-F238E27FC236}">
                <a16:creationId xmlns:a16="http://schemas.microsoft.com/office/drawing/2014/main" id="{F3F1A1D1-C331-4661-B8E5-F37848DD77B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38219" y="3429000"/>
            <a:ext cx="3554362" cy="3390167"/>
          </a:xfrm>
          <a:prstGeom prst="rect">
            <a:avLst/>
          </a:prstGeom>
        </p:spPr>
      </p:pic>
    </p:spTree>
    <p:extLst>
      <p:ext uri="{BB962C8B-B14F-4D97-AF65-F5344CB8AC3E}">
        <p14:creationId xmlns:p14="http://schemas.microsoft.com/office/powerpoint/2010/main" val="27996737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38041-502D-4989-8FC6-A262E1B78A29}"/>
              </a:ext>
            </a:extLst>
          </p:cNvPr>
          <p:cNvSpPr>
            <a:spLocks noGrp="1"/>
          </p:cNvSpPr>
          <p:nvPr>
            <p:ph type="title"/>
          </p:nvPr>
        </p:nvSpPr>
        <p:spPr/>
        <p:txBody>
          <a:bodyPr/>
          <a:lstStyle/>
          <a:p>
            <a:r>
              <a:rPr lang="en-US" dirty="0"/>
              <a:t>Set and use date tables in Power BI Desktop</a:t>
            </a:r>
          </a:p>
        </p:txBody>
      </p:sp>
      <p:sp>
        <p:nvSpPr>
          <p:cNvPr id="3" name="Content Placeholder 2">
            <a:extLst>
              <a:ext uri="{FF2B5EF4-FFF2-40B4-BE49-F238E27FC236}">
                <a16:creationId xmlns:a16="http://schemas.microsoft.com/office/drawing/2014/main" id="{F6F1AC33-D954-43D0-B8A5-C03121E34B6F}"/>
              </a:ext>
            </a:extLst>
          </p:cNvPr>
          <p:cNvSpPr>
            <a:spLocks noGrp="1"/>
          </p:cNvSpPr>
          <p:nvPr>
            <p:ph idx="1"/>
          </p:nvPr>
        </p:nvSpPr>
        <p:spPr>
          <a:xfrm>
            <a:off x="838200" y="1489587"/>
            <a:ext cx="10515600" cy="4687376"/>
          </a:xfrm>
        </p:spPr>
        <p:txBody>
          <a:bodyPr/>
          <a:lstStyle/>
          <a:p>
            <a:pPr marL="914400" lvl="1" indent="-457200">
              <a:buFont typeface="+mj-lt"/>
              <a:buAutoNum type="arabicPeriod" startAt="2"/>
            </a:pPr>
            <a:r>
              <a:rPr lang="en-US" dirty="0"/>
              <a:t>On the Column tools tab, select Data type and then click the drop-down arrow to show available data types.</a:t>
            </a:r>
          </a:p>
          <a:p>
            <a:pPr marL="457200" lvl="1" indent="0">
              <a:buNone/>
            </a:pPr>
            <a:endParaRPr lang="en-US" dirty="0"/>
          </a:p>
          <a:p>
            <a:pPr marL="457200" lvl="1" indent="0">
              <a:buNone/>
            </a:pPr>
            <a:endParaRPr lang="en-US" dirty="0"/>
          </a:p>
          <a:p>
            <a:pPr marL="457200" lvl="1" indent="0">
              <a:buNone/>
            </a:pPr>
            <a:endParaRPr lang="en-US" dirty="0"/>
          </a:p>
          <a:p>
            <a:pPr marL="457200" lvl="1" indent="0">
              <a:buNone/>
            </a:pPr>
            <a:endParaRPr lang="en-US" dirty="0"/>
          </a:p>
          <a:p>
            <a:pPr marL="457200" lvl="1" indent="0">
              <a:buNone/>
            </a:pPr>
            <a:endParaRPr lang="en-US" dirty="0"/>
          </a:p>
          <a:p>
            <a:pPr marL="457200" lvl="1" indent="0">
              <a:buNone/>
            </a:pPr>
            <a:endParaRPr lang="en-US" dirty="0"/>
          </a:p>
          <a:p>
            <a:pPr marL="914400" lvl="1" indent="-457200">
              <a:buFont typeface="+mj-lt"/>
              <a:buAutoNum type="arabicPeriod" startAt="2"/>
            </a:pPr>
            <a:endParaRPr lang="en-US" dirty="0"/>
          </a:p>
          <a:p>
            <a:pPr marL="914400" lvl="1" indent="-457200">
              <a:buFont typeface="+mj-lt"/>
              <a:buAutoNum type="arabicPeriod" startAt="2"/>
            </a:pPr>
            <a:endParaRPr lang="en-US" dirty="0"/>
          </a:p>
          <a:p>
            <a:pPr marL="914400" lvl="1" indent="-457200">
              <a:buFont typeface="+mj-lt"/>
              <a:buAutoNum type="arabicPeriod" startAt="2"/>
            </a:pPr>
            <a:endParaRPr lang="en-US" dirty="0"/>
          </a:p>
          <a:p>
            <a:pPr marL="914400" lvl="1" indent="-457200">
              <a:buFont typeface="+mj-lt"/>
              <a:buAutoNum type="arabicPeriod" startAt="3"/>
            </a:pPr>
            <a:r>
              <a:rPr lang="en-US" dirty="0"/>
              <a:t>Specify the data type for your column</a:t>
            </a:r>
          </a:p>
        </p:txBody>
      </p:sp>
      <p:pic>
        <p:nvPicPr>
          <p:cNvPr id="5" name="Picture 4">
            <a:extLst>
              <a:ext uri="{FF2B5EF4-FFF2-40B4-BE49-F238E27FC236}">
                <a16:creationId xmlns:a16="http://schemas.microsoft.com/office/drawing/2014/main" id="{B4EABBF4-D1EB-4242-B969-54524AF0101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24383" y="2291806"/>
            <a:ext cx="4543233" cy="3076607"/>
          </a:xfrm>
          <a:prstGeom prst="rect">
            <a:avLst/>
          </a:prstGeom>
        </p:spPr>
      </p:pic>
    </p:spTree>
    <p:extLst>
      <p:ext uri="{BB962C8B-B14F-4D97-AF65-F5344CB8AC3E}">
        <p14:creationId xmlns:p14="http://schemas.microsoft.com/office/powerpoint/2010/main" val="6362051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E07FF0-DB39-449D-84A7-4749466C7468}"/>
              </a:ext>
            </a:extLst>
          </p:cNvPr>
          <p:cNvSpPr>
            <a:spLocks noGrp="1"/>
          </p:cNvSpPr>
          <p:nvPr>
            <p:ph type="title"/>
          </p:nvPr>
        </p:nvSpPr>
        <p:spPr/>
        <p:txBody>
          <a:bodyPr/>
          <a:lstStyle/>
          <a:p>
            <a:r>
              <a:rPr lang="en-US" dirty="0"/>
              <a:t>Why Date Table is Needed?</a:t>
            </a:r>
          </a:p>
        </p:txBody>
      </p:sp>
      <p:sp>
        <p:nvSpPr>
          <p:cNvPr id="3" name="Content Placeholder 2">
            <a:extLst>
              <a:ext uri="{FF2B5EF4-FFF2-40B4-BE49-F238E27FC236}">
                <a16:creationId xmlns:a16="http://schemas.microsoft.com/office/drawing/2014/main" id="{36E7AE27-F0AD-4C65-B571-C302967F1070}"/>
              </a:ext>
            </a:extLst>
          </p:cNvPr>
          <p:cNvSpPr>
            <a:spLocks noGrp="1"/>
          </p:cNvSpPr>
          <p:nvPr>
            <p:ph idx="1"/>
          </p:nvPr>
        </p:nvSpPr>
        <p:spPr>
          <a:xfrm>
            <a:off x="838200" y="1825625"/>
            <a:ext cx="11034252" cy="4351338"/>
          </a:xfrm>
        </p:spPr>
        <p:txBody>
          <a:bodyPr>
            <a:normAutofit fontScale="85000" lnSpcReduction="10000"/>
          </a:bodyPr>
          <a:lstStyle/>
          <a:p>
            <a:r>
              <a:rPr lang="en-US" dirty="0"/>
              <a:t>To work with Data Analysis Expressions (DAX) time intelligence functions, there's a prerequisite model requirement: </a:t>
            </a:r>
          </a:p>
          <a:p>
            <a:pPr marL="0" indent="0">
              <a:buNone/>
            </a:pPr>
            <a:r>
              <a:rPr lang="en-US" b="1" i="1" dirty="0">
                <a:solidFill>
                  <a:srgbClr val="FF0000"/>
                </a:solidFill>
              </a:rPr>
              <a:t>	You must have at least one date table in your model. </a:t>
            </a:r>
          </a:p>
          <a:p>
            <a:pPr marL="0" indent="0">
              <a:buNone/>
            </a:pPr>
            <a:r>
              <a:rPr lang="en-US" dirty="0"/>
              <a:t>A date table is a table that meets the following requirements:</a:t>
            </a:r>
          </a:p>
          <a:p>
            <a:pPr>
              <a:buFont typeface="Wingdings" panose="05000000000000000000" pitchFamily="2" charset="2"/>
              <a:buChar char="Ø"/>
            </a:pPr>
            <a:r>
              <a:rPr lang="en-US" dirty="0"/>
              <a:t>It must have a column of data type date (or date/time)—known as the date column.</a:t>
            </a:r>
          </a:p>
          <a:p>
            <a:pPr>
              <a:buFont typeface="Wingdings" panose="05000000000000000000" pitchFamily="2" charset="2"/>
              <a:buChar char="Ø"/>
            </a:pPr>
            <a:r>
              <a:rPr lang="en-US" dirty="0"/>
              <a:t>The date column must contain unique values.</a:t>
            </a:r>
          </a:p>
          <a:p>
            <a:pPr>
              <a:buFont typeface="Wingdings" panose="05000000000000000000" pitchFamily="2" charset="2"/>
              <a:buChar char="Ø"/>
            </a:pPr>
            <a:r>
              <a:rPr lang="en-US" dirty="0"/>
              <a:t>The date column must not contain BLANKs.</a:t>
            </a:r>
          </a:p>
          <a:p>
            <a:pPr>
              <a:buFont typeface="Wingdings" panose="05000000000000000000" pitchFamily="2" charset="2"/>
              <a:buChar char="Ø"/>
            </a:pPr>
            <a:r>
              <a:rPr lang="en-US" dirty="0"/>
              <a:t>The date column must not have any missing dates.</a:t>
            </a:r>
          </a:p>
          <a:p>
            <a:pPr>
              <a:buFont typeface="Wingdings" panose="05000000000000000000" pitchFamily="2" charset="2"/>
              <a:buChar char="Ø"/>
            </a:pPr>
            <a:r>
              <a:rPr lang="en-US" dirty="0"/>
              <a:t>The date column must span full years. A year isn't necessarily a calendar year (January-December).</a:t>
            </a:r>
          </a:p>
          <a:p>
            <a:pPr>
              <a:buFont typeface="Wingdings" panose="05000000000000000000" pitchFamily="2" charset="2"/>
              <a:buChar char="Ø"/>
            </a:pPr>
            <a:r>
              <a:rPr lang="en-US" dirty="0"/>
              <a:t>The date table must be marked as a date table</a:t>
            </a:r>
          </a:p>
        </p:txBody>
      </p:sp>
    </p:spTree>
    <p:extLst>
      <p:ext uri="{BB962C8B-B14F-4D97-AF65-F5344CB8AC3E}">
        <p14:creationId xmlns:p14="http://schemas.microsoft.com/office/powerpoint/2010/main" val="3615379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3745C5-C9C3-4FD6-973E-7E793751BBFA}"/>
              </a:ext>
            </a:extLst>
          </p:cNvPr>
          <p:cNvSpPr>
            <a:spLocks noGrp="1"/>
          </p:cNvSpPr>
          <p:nvPr>
            <p:ph type="title"/>
          </p:nvPr>
        </p:nvSpPr>
        <p:spPr/>
        <p:txBody>
          <a:bodyPr/>
          <a:lstStyle/>
          <a:p>
            <a:r>
              <a:rPr lang="en-US" dirty="0"/>
              <a:t>Techniques to add a date table to your model</a:t>
            </a:r>
          </a:p>
        </p:txBody>
      </p:sp>
      <p:sp>
        <p:nvSpPr>
          <p:cNvPr id="3" name="Content Placeholder 2">
            <a:extLst>
              <a:ext uri="{FF2B5EF4-FFF2-40B4-BE49-F238E27FC236}">
                <a16:creationId xmlns:a16="http://schemas.microsoft.com/office/drawing/2014/main" id="{C23DC281-0A1D-4F2A-9925-893CA12A5673}"/>
              </a:ext>
            </a:extLst>
          </p:cNvPr>
          <p:cNvSpPr>
            <a:spLocks noGrp="1"/>
          </p:cNvSpPr>
          <p:nvPr>
            <p:ph idx="1"/>
          </p:nvPr>
        </p:nvSpPr>
        <p:spPr/>
        <p:txBody>
          <a:bodyPr/>
          <a:lstStyle/>
          <a:p>
            <a:r>
              <a:rPr lang="en-US" dirty="0"/>
              <a:t>The Auto date/time option</a:t>
            </a:r>
          </a:p>
          <a:p>
            <a:r>
              <a:rPr lang="en-US" dirty="0"/>
              <a:t>Power Query to connect to a date dimension table</a:t>
            </a:r>
          </a:p>
          <a:p>
            <a:r>
              <a:rPr lang="en-US" dirty="0"/>
              <a:t>Power Query to generate a date table</a:t>
            </a:r>
          </a:p>
          <a:p>
            <a:r>
              <a:rPr lang="en-US" dirty="0"/>
              <a:t>DAX to generate a date table</a:t>
            </a:r>
          </a:p>
          <a:p>
            <a:r>
              <a:rPr lang="en-US" dirty="0"/>
              <a:t>DAX to clone an existing date table</a:t>
            </a:r>
          </a:p>
        </p:txBody>
      </p:sp>
    </p:spTree>
    <p:extLst>
      <p:ext uri="{BB962C8B-B14F-4D97-AF65-F5344CB8AC3E}">
        <p14:creationId xmlns:p14="http://schemas.microsoft.com/office/powerpoint/2010/main" val="10398045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B78A3-ADE3-4B90-9D72-58525C41128B}"/>
              </a:ext>
            </a:extLst>
          </p:cNvPr>
          <p:cNvSpPr>
            <a:spLocks noGrp="1"/>
          </p:cNvSpPr>
          <p:nvPr>
            <p:ph type="title"/>
          </p:nvPr>
        </p:nvSpPr>
        <p:spPr/>
        <p:txBody>
          <a:bodyPr/>
          <a:lstStyle/>
          <a:p>
            <a:r>
              <a:rPr lang="en-US" dirty="0"/>
              <a:t>Use Auto date/time</a:t>
            </a:r>
          </a:p>
        </p:txBody>
      </p:sp>
      <p:sp>
        <p:nvSpPr>
          <p:cNvPr id="3" name="Content Placeholder 2">
            <a:extLst>
              <a:ext uri="{FF2B5EF4-FFF2-40B4-BE49-F238E27FC236}">
                <a16:creationId xmlns:a16="http://schemas.microsoft.com/office/drawing/2014/main" id="{BB3591F7-6E0F-4AF7-B0DC-38396FE33A02}"/>
              </a:ext>
            </a:extLst>
          </p:cNvPr>
          <p:cNvSpPr>
            <a:spLocks noGrp="1"/>
          </p:cNvSpPr>
          <p:nvPr>
            <p:ph idx="1"/>
          </p:nvPr>
        </p:nvSpPr>
        <p:spPr/>
        <p:txBody>
          <a:bodyPr>
            <a:normAutofit lnSpcReduction="10000"/>
          </a:bodyPr>
          <a:lstStyle/>
          <a:p>
            <a:r>
              <a:rPr lang="en-US" dirty="0"/>
              <a:t>The Auto date/time option delivers convenient, fast, and easy-to-use time intelligence. </a:t>
            </a:r>
          </a:p>
          <a:p>
            <a:r>
              <a:rPr lang="en-US" dirty="0"/>
              <a:t>Reports authors can work with time intelligence when filtering, grouping, and drilling down through calendar time periods.</a:t>
            </a:r>
          </a:p>
          <a:p>
            <a:r>
              <a:rPr lang="en-US" dirty="0"/>
              <a:t>You should keep the Auto date/time option enabled only when you work with calendar time periods, and when you have simplistic model requirements in relation to time. Using this option can also be convenient when creating ad hoc models or performing data exploration or profiling. </a:t>
            </a:r>
          </a:p>
          <a:p>
            <a:r>
              <a:rPr lang="en-US" dirty="0"/>
              <a:t>This approach, however, doesn't support a single date table design that can propagate filters to multiple tables.</a:t>
            </a:r>
          </a:p>
        </p:txBody>
      </p:sp>
    </p:spTree>
    <p:extLst>
      <p:ext uri="{BB962C8B-B14F-4D97-AF65-F5344CB8AC3E}">
        <p14:creationId xmlns:p14="http://schemas.microsoft.com/office/powerpoint/2010/main" val="27620123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0A7E09-3C6F-4B5F-9588-BDA4920B2209}"/>
              </a:ext>
            </a:extLst>
          </p:cNvPr>
          <p:cNvSpPr>
            <a:spLocks noGrp="1"/>
          </p:cNvSpPr>
          <p:nvPr>
            <p:ph type="title"/>
          </p:nvPr>
        </p:nvSpPr>
        <p:spPr/>
        <p:txBody>
          <a:bodyPr/>
          <a:lstStyle/>
          <a:p>
            <a:r>
              <a:rPr lang="en-US" dirty="0"/>
              <a:t>Connect with Power Query</a:t>
            </a:r>
          </a:p>
        </p:txBody>
      </p:sp>
      <p:sp>
        <p:nvSpPr>
          <p:cNvPr id="3" name="Content Placeholder 2">
            <a:extLst>
              <a:ext uri="{FF2B5EF4-FFF2-40B4-BE49-F238E27FC236}">
                <a16:creationId xmlns:a16="http://schemas.microsoft.com/office/drawing/2014/main" id="{26D1B87F-CDBD-4124-895A-666FF216A62B}"/>
              </a:ext>
            </a:extLst>
          </p:cNvPr>
          <p:cNvSpPr>
            <a:spLocks noGrp="1"/>
          </p:cNvSpPr>
          <p:nvPr>
            <p:ph idx="1"/>
          </p:nvPr>
        </p:nvSpPr>
        <p:spPr/>
        <p:txBody>
          <a:bodyPr>
            <a:normAutofit/>
          </a:bodyPr>
          <a:lstStyle/>
          <a:p>
            <a:r>
              <a:rPr lang="en-US" dirty="0"/>
              <a:t>When your data source already has a date table, we recommend you use it as the source of your model date table. </a:t>
            </a:r>
          </a:p>
          <a:p>
            <a:r>
              <a:rPr lang="en-US" dirty="0"/>
              <a:t>It's typically the case when you're connecting to a data warehouse, as it will have a date dimension table. This way, your model leverages a single source of truth for time in your organization.</a:t>
            </a:r>
          </a:p>
          <a:p>
            <a:r>
              <a:rPr lang="en-US" dirty="0"/>
              <a:t>If you're developing a </a:t>
            </a:r>
            <a:r>
              <a:rPr lang="en-US" dirty="0" err="1"/>
              <a:t>DirectQuery</a:t>
            </a:r>
            <a:r>
              <a:rPr lang="en-US" dirty="0"/>
              <a:t> model and your data source doesn't include a date table, you should add a date table to the data source. It should meet all the modeling requirements of a date table. You can then use Power Query to connect to the date table.</a:t>
            </a:r>
          </a:p>
        </p:txBody>
      </p:sp>
    </p:spTree>
    <p:extLst>
      <p:ext uri="{BB962C8B-B14F-4D97-AF65-F5344CB8AC3E}">
        <p14:creationId xmlns:p14="http://schemas.microsoft.com/office/powerpoint/2010/main" val="35284151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CE42CE-B93D-4309-9E5C-F21BA8F3714C}"/>
              </a:ext>
            </a:extLst>
          </p:cNvPr>
          <p:cNvSpPr>
            <a:spLocks noGrp="1"/>
          </p:cNvSpPr>
          <p:nvPr>
            <p:ph type="title"/>
          </p:nvPr>
        </p:nvSpPr>
        <p:spPr/>
        <p:txBody>
          <a:bodyPr/>
          <a:lstStyle/>
          <a:p>
            <a:r>
              <a:rPr lang="en-US" dirty="0"/>
              <a:t>Generate with Power Query</a:t>
            </a:r>
          </a:p>
        </p:txBody>
      </p:sp>
      <p:sp>
        <p:nvSpPr>
          <p:cNvPr id="3" name="Content Placeholder 2">
            <a:extLst>
              <a:ext uri="{FF2B5EF4-FFF2-40B4-BE49-F238E27FC236}">
                <a16:creationId xmlns:a16="http://schemas.microsoft.com/office/drawing/2014/main" id="{9058A1C1-30F4-4B97-AD16-8FD02F604236}"/>
              </a:ext>
            </a:extLst>
          </p:cNvPr>
          <p:cNvSpPr>
            <a:spLocks noGrp="1"/>
          </p:cNvSpPr>
          <p:nvPr>
            <p:ph idx="1"/>
          </p:nvPr>
        </p:nvSpPr>
        <p:spPr/>
        <p:txBody>
          <a:bodyPr/>
          <a:lstStyle/>
          <a:p>
            <a:r>
              <a:rPr lang="en-US" dirty="0"/>
              <a:t>Can use the Power Query M-Script</a:t>
            </a:r>
          </a:p>
          <a:p>
            <a:r>
              <a:rPr lang="en-US" dirty="0"/>
              <a:t>https://blog.crossjoin.co.uk/2013/11/19/generating-a-date-dimension-table-in-power-query/</a:t>
            </a:r>
          </a:p>
        </p:txBody>
      </p:sp>
    </p:spTree>
    <p:extLst>
      <p:ext uri="{BB962C8B-B14F-4D97-AF65-F5344CB8AC3E}">
        <p14:creationId xmlns:p14="http://schemas.microsoft.com/office/powerpoint/2010/main" val="33910445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84079-E572-4CCA-A6C2-961693521A33}"/>
              </a:ext>
            </a:extLst>
          </p:cNvPr>
          <p:cNvSpPr>
            <a:spLocks noGrp="1"/>
          </p:cNvSpPr>
          <p:nvPr>
            <p:ph type="title"/>
          </p:nvPr>
        </p:nvSpPr>
        <p:spPr/>
        <p:txBody>
          <a:bodyPr/>
          <a:lstStyle/>
          <a:p>
            <a:r>
              <a:rPr lang="en-US" dirty="0"/>
              <a:t>Clone with DAX</a:t>
            </a:r>
          </a:p>
        </p:txBody>
      </p:sp>
      <p:sp>
        <p:nvSpPr>
          <p:cNvPr id="3" name="Content Placeholder 2">
            <a:extLst>
              <a:ext uri="{FF2B5EF4-FFF2-40B4-BE49-F238E27FC236}">
                <a16:creationId xmlns:a16="http://schemas.microsoft.com/office/drawing/2014/main" id="{021AD5EC-3B01-4ED5-8290-D5D967D025F3}"/>
              </a:ext>
            </a:extLst>
          </p:cNvPr>
          <p:cNvSpPr>
            <a:spLocks noGrp="1"/>
          </p:cNvSpPr>
          <p:nvPr>
            <p:ph idx="1"/>
          </p:nvPr>
        </p:nvSpPr>
        <p:spPr/>
        <p:txBody>
          <a:bodyPr/>
          <a:lstStyle/>
          <a:p>
            <a:r>
              <a:rPr lang="en-US" dirty="0"/>
              <a:t>When your model already has a date table and you need an additional date table, you can easily clone the existing date table.</a:t>
            </a:r>
          </a:p>
          <a:p>
            <a:r>
              <a:rPr lang="en-US" dirty="0"/>
              <a:t>You can clone a table by creating a calculated table. </a:t>
            </a:r>
          </a:p>
          <a:p>
            <a:r>
              <a:rPr lang="en-US" dirty="0"/>
              <a:t>The calculated table expression is simply the name of the existing date table.</a:t>
            </a:r>
          </a:p>
        </p:txBody>
      </p:sp>
    </p:spTree>
    <p:extLst>
      <p:ext uri="{BB962C8B-B14F-4D97-AF65-F5344CB8AC3E}">
        <p14:creationId xmlns:p14="http://schemas.microsoft.com/office/powerpoint/2010/main" val="28503416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DA206-57FC-4335-A4DE-BE1B316B1CCC}"/>
              </a:ext>
            </a:extLst>
          </p:cNvPr>
          <p:cNvSpPr>
            <a:spLocks noGrp="1"/>
          </p:cNvSpPr>
          <p:nvPr>
            <p:ph type="title"/>
          </p:nvPr>
        </p:nvSpPr>
        <p:spPr/>
        <p:txBody>
          <a:bodyPr/>
          <a:lstStyle/>
          <a:p>
            <a:r>
              <a:rPr lang="en-US" dirty="0"/>
              <a:t>Generate with DAX</a:t>
            </a:r>
          </a:p>
        </p:txBody>
      </p:sp>
      <p:sp>
        <p:nvSpPr>
          <p:cNvPr id="3" name="Content Placeholder 2">
            <a:extLst>
              <a:ext uri="{FF2B5EF4-FFF2-40B4-BE49-F238E27FC236}">
                <a16:creationId xmlns:a16="http://schemas.microsoft.com/office/drawing/2014/main" id="{3CE70927-919D-4926-9719-0272E50CDD1C}"/>
              </a:ext>
            </a:extLst>
          </p:cNvPr>
          <p:cNvSpPr>
            <a:spLocks noGrp="1"/>
          </p:cNvSpPr>
          <p:nvPr>
            <p:ph idx="1"/>
          </p:nvPr>
        </p:nvSpPr>
        <p:spPr/>
        <p:txBody>
          <a:bodyPr/>
          <a:lstStyle/>
          <a:p>
            <a:r>
              <a:rPr lang="en-US" dirty="0"/>
              <a:t>You can generate a date table in your model by creating a calculated table using either the CALENDAR or CALENDARAUTO DAX functions.</a:t>
            </a:r>
          </a:p>
          <a:p>
            <a:r>
              <a:rPr lang="en-US" dirty="0"/>
              <a:t>Use the CALENDAR function when you want to define a date range.</a:t>
            </a:r>
          </a:p>
          <a:p>
            <a:r>
              <a:rPr lang="en-US" dirty="0"/>
              <a:t>Use the CALENDARAUTO function when you want the date range to automatically encompass all dates stored in the model.</a:t>
            </a:r>
          </a:p>
          <a:p>
            <a:r>
              <a:rPr lang="en-US" dirty="0"/>
              <a:t>Each function returns a single-column table of dates. You can then extend the calculated table with calculated columns to support your date interval filtering and grouping requirements.</a:t>
            </a:r>
          </a:p>
          <a:p>
            <a:pPr marL="0" indent="0">
              <a:buNone/>
            </a:pPr>
            <a:endParaRPr lang="en-US" dirty="0"/>
          </a:p>
        </p:txBody>
      </p:sp>
    </p:spTree>
    <p:extLst>
      <p:ext uri="{BB962C8B-B14F-4D97-AF65-F5344CB8AC3E}">
        <p14:creationId xmlns:p14="http://schemas.microsoft.com/office/powerpoint/2010/main" val="11256811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2E4F24-7C36-4B88-98B6-8E6081700EAA}"/>
              </a:ext>
            </a:extLst>
          </p:cNvPr>
          <p:cNvSpPr>
            <a:spLocks noGrp="1"/>
          </p:cNvSpPr>
          <p:nvPr>
            <p:ph type="title"/>
          </p:nvPr>
        </p:nvSpPr>
        <p:spPr/>
        <p:txBody>
          <a:bodyPr/>
          <a:lstStyle/>
          <a:p>
            <a:r>
              <a:rPr lang="en-US" dirty="0"/>
              <a:t>CALENDAR Function</a:t>
            </a:r>
          </a:p>
        </p:txBody>
      </p:sp>
      <p:sp>
        <p:nvSpPr>
          <p:cNvPr id="3" name="Content Placeholder 2">
            <a:extLst>
              <a:ext uri="{FF2B5EF4-FFF2-40B4-BE49-F238E27FC236}">
                <a16:creationId xmlns:a16="http://schemas.microsoft.com/office/drawing/2014/main" id="{C58C7828-23A7-469F-8C45-4AF7092DF9EC}"/>
              </a:ext>
            </a:extLst>
          </p:cNvPr>
          <p:cNvSpPr>
            <a:spLocks noGrp="1"/>
          </p:cNvSpPr>
          <p:nvPr>
            <p:ph idx="1"/>
          </p:nvPr>
        </p:nvSpPr>
        <p:spPr>
          <a:xfrm>
            <a:off x="838200" y="1283110"/>
            <a:ext cx="10515600" cy="5412658"/>
          </a:xfrm>
        </p:spPr>
        <p:txBody>
          <a:bodyPr/>
          <a:lstStyle/>
          <a:p>
            <a:r>
              <a:rPr lang="en-US" dirty="0"/>
              <a:t>Returns a table with a single column named "Date" that contains a contiguous set of dates. The range of dates is from the specified start date to the specified end date, inclusive of those two dates.</a:t>
            </a:r>
          </a:p>
          <a:p>
            <a:r>
              <a:rPr lang="en-US" dirty="0"/>
              <a:t>Syntax: </a:t>
            </a:r>
          </a:p>
          <a:p>
            <a:pPr marL="0" indent="0">
              <a:buNone/>
            </a:pPr>
            <a:r>
              <a:rPr lang="en-US" dirty="0"/>
              <a:t>	</a:t>
            </a:r>
            <a:r>
              <a:rPr lang="en-US" b="1" dirty="0" err="1"/>
              <a:t>start_date</a:t>
            </a:r>
            <a:r>
              <a:rPr lang="en-US" b="1" dirty="0"/>
              <a:t>: </a:t>
            </a:r>
            <a:r>
              <a:rPr lang="en-US" i="1" dirty="0"/>
              <a:t>Any DAX expression that returns a datetime value.</a:t>
            </a:r>
          </a:p>
          <a:p>
            <a:pPr marL="0" indent="0">
              <a:buNone/>
            </a:pPr>
            <a:r>
              <a:rPr lang="en-US" b="1" dirty="0"/>
              <a:t>	</a:t>
            </a:r>
            <a:r>
              <a:rPr lang="en-US" b="1" dirty="0" err="1"/>
              <a:t>end_date</a:t>
            </a:r>
            <a:r>
              <a:rPr lang="en-US" b="1" dirty="0"/>
              <a:t>:</a:t>
            </a:r>
            <a:r>
              <a:rPr lang="en-US" dirty="0"/>
              <a:t> </a:t>
            </a:r>
            <a:r>
              <a:rPr lang="en-US" i="1" dirty="0"/>
              <a:t>Any DAX expression that returns a datetime value.</a:t>
            </a:r>
          </a:p>
          <a:p>
            <a:r>
              <a:rPr lang="en-US" dirty="0"/>
              <a:t>Returns a table with a single column named "Date" containing a contiguous set of dates. The range of dates is from the specified start date to the specified end date, inclusive of those two dates.</a:t>
            </a:r>
          </a:p>
          <a:p>
            <a:r>
              <a:rPr lang="en-US" dirty="0"/>
              <a:t>Examples: </a:t>
            </a:r>
            <a:r>
              <a:rPr lang="en-US" b="0" i="0" dirty="0">
                <a:solidFill>
                  <a:srgbClr val="E6E6E6"/>
                </a:solidFill>
                <a:effectLst/>
                <a:latin typeface="SFMono-Regular"/>
              </a:rPr>
              <a:t>=))</a:t>
            </a:r>
            <a:endParaRPr lang="en-US" dirty="0"/>
          </a:p>
        </p:txBody>
      </p:sp>
      <p:pic>
        <p:nvPicPr>
          <p:cNvPr id="5" name="Picture 4">
            <a:extLst>
              <a:ext uri="{FF2B5EF4-FFF2-40B4-BE49-F238E27FC236}">
                <a16:creationId xmlns:a16="http://schemas.microsoft.com/office/drawing/2014/main" id="{070070F1-9291-4189-866F-BAF25DABC97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71064" y="2562017"/>
            <a:ext cx="4560677" cy="518605"/>
          </a:xfrm>
          <a:prstGeom prst="rect">
            <a:avLst/>
          </a:prstGeom>
        </p:spPr>
      </p:pic>
      <p:pic>
        <p:nvPicPr>
          <p:cNvPr id="9" name="Picture 8">
            <a:extLst>
              <a:ext uri="{FF2B5EF4-FFF2-40B4-BE49-F238E27FC236}">
                <a16:creationId xmlns:a16="http://schemas.microsoft.com/office/drawing/2014/main" id="{B39C31EB-AC12-45BF-914C-A9CBA10618C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62165" y="6032214"/>
            <a:ext cx="8703558" cy="560315"/>
          </a:xfrm>
          <a:prstGeom prst="rect">
            <a:avLst/>
          </a:prstGeom>
        </p:spPr>
      </p:pic>
      <p:pic>
        <p:nvPicPr>
          <p:cNvPr id="11" name="Picture 10">
            <a:extLst>
              <a:ext uri="{FF2B5EF4-FFF2-40B4-BE49-F238E27FC236}">
                <a16:creationId xmlns:a16="http://schemas.microsoft.com/office/drawing/2014/main" id="{1F134EE0-A320-4C8B-9AB2-F94878EC191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062165" y="5335065"/>
            <a:ext cx="8314979" cy="508250"/>
          </a:xfrm>
          <a:prstGeom prst="rect">
            <a:avLst/>
          </a:prstGeom>
        </p:spPr>
      </p:pic>
    </p:spTree>
    <p:extLst>
      <p:ext uri="{BB962C8B-B14F-4D97-AF65-F5344CB8AC3E}">
        <p14:creationId xmlns:p14="http://schemas.microsoft.com/office/powerpoint/2010/main" val="16426178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59A8308C75EB54EB65CC6D22AC530AF" ma:contentTypeVersion="2" ma:contentTypeDescription="Create a new document." ma:contentTypeScope="" ma:versionID="188cadd54156fb556dd2941d05bb8080">
  <xsd:schema xmlns:xsd="http://www.w3.org/2001/XMLSchema" xmlns:xs="http://www.w3.org/2001/XMLSchema" xmlns:p="http://schemas.microsoft.com/office/2006/metadata/properties" xmlns:ns3="c97e9a9d-8488-4492-9e76-4b2e197b2802" targetNamespace="http://schemas.microsoft.com/office/2006/metadata/properties" ma:root="true" ma:fieldsID="ae47cd3e9f06bd6140a3f84623456972" ns3:_="">
    <xsd:import namespace="c97e9a9d-8488-4492-9e76-4b2e197b2802"/>
    <xsd:element name="properties">
      <xsd:complexType>
        <xsd:sequence>
          <xsd:element name="documentManagement">
            <xsd:complexType>
              <xsd:all>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97e9a9d-8488-4492-9e76-4b2e197b280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42E1DFD-3A93-4F86-B3F4-92AFEE4EE7AC}">
  <ds:schemaRefs>
    <ds:schemaRef ds:uri="http://schemas.microsoft.com/office/2006/documentManagement/types"/>
    <ds:schemaRef ds:uri="http://purl.org/dc/elements/1.1/"/>
    <ds:schemaRef ds:uri="http://schemas.openxmlformats.org/package/2006/metadata/core-properties"/>
    <ds:schemaRef ds:uri="http://www.w3.org/XML/1998/namespace"/>
    <ds:schemaRef ds:uri="http://purl.org/dc/dcmitype/"/>
    <ds:schemaRef ds:uri="c97e9a9d-8488-4492-9e76-4b2e197b2802"/>
    <ds:schemaRef ds:uri="http://schemas.microsoft.com/office/infopath/2007/PartnerControls"/>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44072693-67DE-445C-90A6-9DECAAB76970}">
  <ds:schemaRefs>
    <ds:schemaRef ds:uri="http://schemas.microsoft.com/sharepoint/v3/contenttype/forms"/>
  </ds:schemaRefs>
</ds:datastoreItem>
</file>

<file path=customXml/itemProps3.xml><?xml version="1.0" encoding="utf-8"?>
<ds:datastoreItem xmlns:ds="http://schemas.openxmlformats.org/officeDocument/2006/customXml" ds:itemID="{FA538DDD-B0B8-4B52-A18B-075EE51670D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97e9a9d-8488-4492-9e76-4b2e197b280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80</TotalTime>
  <Words>1329</Words>
  <Application>Microsoft Office PowerPoint</Application>
  <PresentationFormat>Widescreen</PresentationFormat>
  <Paragraphs>84</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SFMono-Regular</vt:lpstr>
      <vt:lpstr>Arial</vt:lpstr>
      <vt:lpstr>Calibri</vt:lpstr>
      <vt:lpstr>Calibri Light</vt:lpstr>
      <vt:lpstr>Wingdings</vt:lpstr>
      <vt:lpstr>Office Theme</vt:lpstr>
      <vt:lpstr>Date Table in Power BI</vt:lpstr>
      <vt:lpstr>Why Date Table is Needed?</vt:lpstr>
      <vt:lpstr>Techniques to add a date table to your model</vt:lpstr>
      <vt:lpstr>Use Auto date/time</vt:lpstr>
      <vt:lpstr>Connect with Power Query</vt:lpstr>
      <vt:lpstr>Generate with Power Query</vt:lpstr>
      <vt:lpstr>Clone with DAX</vt:lpstr>
      <vt:lpstr>Generate with DAX</vt:lpstr>
      <vt:lpstr>CALENDAR Function</vt:lpstr>
      <vt:lpstr>CALENDARAUTO Function</vt:lpstr>
      <vt:lpstr>Set and use date tables in Power BI Desktop</vt:lpstr>
      <vt:lpstr>Set and use date tables in Power BI Desktop</vt:lpstr>
      <vt:lpstr>Set and use date tables in Power BI Desktop</vt:lpstr>
      <vt:lpstr>Set and use date tables in Power BI Desktop</vt:lpstr>
      <vt:lpstr>Set and use date tables in Power BI Desktop</vt:lpstr>
      <vt:lpstr>Set and use date tables in Power BI Desktop</vt:lpstr>
      <vt:lpstr>Set and use date tables in Power BI Desktop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Date Table in Power BI</dc:title>
  <dc:creator>FNU LNU</dc:creator>
  <cp:lastModifiedBy>FNU LNU</cp:lastModifiedBy>
  <cp:revision>9</cp:revision>
  <dcterms:created xsi:type="dcterms:W3CDTF">2021-10-12T15:26:40Z</dcterms:created>
  <dcterms:modified xsi:type="dcterms:W3CDTF">2021-10-12T16:48:06Z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0x010100F59A8308C75EB54EB65CC6D22AC530AF</vt:lpwstr>
  </property>
</Properties>
</file>